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77" r:id="rId2"/>
    <p:sldId id="261" r:id="rId3"/>
    <p:sldId id="297" r:id="rId4"/>
    <p:sldId id="263" r:id="rId5"/>
    <p:sldId id="270" r:id="rId6"/>
    <p:sldId id="266" r:id="rId7"/>
    <p:sldId id="271" r:id="rId8"/>
    <p:sldId id="269" r:id="rId9"/>
    <p:sldId id="265" r:id="rId10"/>
    <p:sldId id="282" r:id="rId11"/>
    <p:sldId id="283" r:id="rId12"/>
    <p:sldId id="285" r:id="rId13"/>
    <p:sldId id="286" r:id="rId14"/>
    <p:sldId id="292" r:id="rId15"/>
    <p:sldId id="294" r:id="rId16"/>
    <p:sldId id="284" r:id="rId17"/>
    <p:sldId id="293" r:id="rId18"/>
    <p:sldId id="274" r:id="rId19"/>
    <p:sldId id="296" r:id="rId20"/>
    <p:sldId id="276" r:id="rId21"/>
    <p:sldId id="268" r:id="rId22"/>
    <p:sldId id="278" r:id="rId23"/>
    <p:sldId id="279" r:id="rId24"/>
    <p:sldId id="280" r:id="rId25"/>
    <p:sldId id="273" r:id="rId26"/>
    <p:sldId id="290" r:id="rId27"/>
    <p:sldId id="291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FF"/>
    <a:srgbClr val="FF33CC"/>
    <a:srgbClr val="CCFF33"/>
    <a:srgbClr val="FFFF00"/>
    <a:srgbClr val="33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990F-291D-4E63-999B-745D536456A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E54A0-0199-486A-9D38-2D4B4880E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E54A0-0199-486A-9D38-2D4B4880E2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2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E54A0-0199-486A-9D38-2D4B4880E2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8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E54A0-0199-486A-9D38-2D4B4880E2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0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7D9-BE1A-49D2-9B14-5C888524B05D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ABC-83A6-4AE5-8FCA-0B58F3D92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7D9-BE1A-49D2-9B14-5C888524B05D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ABC-83A6-4AE5-8FCA-0B58F3D92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7D9-BE1A-49D2-9B14-5C888524B05D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ABC-83A6-4AE5-8FCA-0B58F3D92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7D9-BE1A-49D2-9B14-5C888524B05D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ABC-83A6-4AE5-8FCA-0B58F3D92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7D9-BE1A-49D2-9B14-5C888524B05D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ABC-83A6-4AE5-8FCA-0B58F3D92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7D9-BE1A-49D2-9B14-5C888524B05D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ABC-83A6-4AE5-8FCA-0B58F3D92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7D9-BE1A-49D2-9B14-5C888524B05D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ABC-83A6-4AE5-8FCA-0B58F3D92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7D9-BE1A-49D2-9B14-5C888524B05D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ABC-83A6-4AE5-8FCA-0B58F3D92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7D9-BE1A-49D2-9B14-5C888524B05D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ABC-83A6-4AE5-8FCA-0B58F3D92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7D9-BE1A-49D2-9B14-5C888524B05D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5FABC-83A6-4AE5-8FCA-0B58F3D92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7D9-BE1A-49D2-9B14-5C888524B05D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ABC-83A6-4AE5-8FCA-0B58F3D92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F517D9-BE1A-49D2-9B14-5C888524B05D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0B5FABC-83A6-4AE5-8FCA-0B58F3D92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Doel-1612i3\Desktop\New%20folder\AM\Atomic-1.mpg" TargetMode="External"/><Relationship Id="rId1" Type="http://schemas.openxmlformats.org/officeDocument/2006/relationships/video" Target="file:///C:\Users\Doel-1612i3\Desktop\New%20folder\AM\Atomic-5.mpg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09600"/>
            <a:ext cx="6131597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3" name="Oval 2"/>
          <p:cNvSpPr/>
          <p:nvPr/>
        </p:nvSpPr>
        <p:spPr>
          <a:xfrm rot="19704247">
            <a:off x="3475886" y="2357610"/>
            <a:ext cx="5887614" cy="359007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blipFill>
                <a:blip r:embed="rId5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exit" presetSubtype="0" accel="10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omic-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505200"/>
            <a:ext cx="3810000" cy="3124200"/>
          </a:xfrm>
          <a:prstGeom prst="rect">
            <a:avLst/>
          </a:prstGeom>
        </p:spPr>
      </p:pic>
      <p:pic>
        <p:nvPicPr>
          <p:cNvPr id="6" name="Picture 5" descr="orbit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3733800" cy="3276600"/>
          </a:xfrm>
          <a:prstGeom prst="rect">
            <a:avLst/>
          </a:prstGeom>
          <a:ln>
            <a:solidFill>
              <a:srgbClr val="00FF00"/>
            </a:solidFill>
          </a:ln>
        </p:spPr>
      </p:pic>
      <p:pic>
        <p:nvPicPr>
          <p:cNvPr id="9" name="Picture 8" descr="imagr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2800"/>
            <a:ext cx="3733800" cy="33528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4-Point Star 7"/>
          <p:cNvSpPr/>
          <p:nvPr/>
        </p:nvSpPr>
        <p:spPr>
          <a:xfrm>
            <a:off x="457200" y="0"/>
            <a:ext cx="11430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0"/>
            <a:ext cx="64770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পরমাণুতে  কণিকা সমুহ অর্বিটালে যেভাবে ঘুরে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4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8.90173E-6 C 0.00695 -0.01225 0.01251 -0.02473 0.02067 -0.03606 C 0.02258 -0.04346 0.02518 -0.04485 0.02865 -0.05086 C 0.03525 -0.06219 0.05174 -0.08439 0.06199 -0.08878 C 0.07223 -0.0978 0.0849 -0.10057 0.09688 -0.10358 C 0.12553 -0.11098 0.15122 -0.11283 0.18108 -0.11421 C 0.18369 -0.11491 0.18629 -0.1156 0.1889 -0.11629 C 0.19098 -0.11699 0.19324 -0.11768 0.19532 -0.11838 C 0.20053 -0.11976 0.21112 -0.12254 0.21112 -0.12254 C 0.22362 -0.12947 0.24602 -0.13294 0.26043 -0.13525 C 0.26633 -0.13803 0.27188 -0.14173 0.27779 -0.14381 C 0.28612 -0.14658 0.29497 -0.14682 0.30331 -0.15005 C 0.31963 -0.15629 0.3356 -0.16323 0.35244 -0.16693 C 0.36338 -0.17225 0.3731 -0.1815 0.38421 -0.18612 C 0.38959 -0.19144 0.39463 -0.19583 0.40001 -0.20092 C 0.40626 -0.20693 0.41043 -0.21687 0.41598 -0.22404 C 0.41963 -0.2393 0.41442 -0.22219 0.42223 -0.23468 C 0.4323 -0.25086 0.41893 -0.23745 0.43022 -0.24739 C 0.43247 -0.25942 0.43924 -0.26728 0.44289 -0.27907 C 0.4481 -0.29618 0.454 -0.31075 0.46043 -0.32762 C 0.46268 -0.33364 0.46251 -0.34103 0.46511 -0.34682 C 0.46668 -0.35028 0.46841 -0.35375 0.46997 -0.35722 C 0.47275 -0.39398 0.47327 -0.39352 0.46997 -0.44601 C 0.46945 -0.45433 0.4639 -0.46034 0.46043 -0.46728 C 0.4507 -0.48647 0.43716 -0.50011 0.42067 -0.50728 C 0.41025 -0.51699 0.39827 -0.51653 0.38577 -0.51791 C 0.37049 -0.51722 0.35504 -0.51699 0.33977 -0.51583 C 0.33369 -0.51537 0.32223 -0.50959 0.32223 -0.50959 C 0.30192 -0.49063 0.26893 -0.4934 0.24775 -0.49248 C 0.24133 -0.48439 0.24133 -0.47583 0.24133 -0.4652 " pathEditMode="relative" ptsTypes="fffffffffffffffffffffffffffffA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5417 -0.07492 C -0.0717 -0.01781 -0.08229 0.04393 -0.1066 0.09641 C -0.11337 0.11098 -0.10573 0.06173 -0.10972 0.04555 C -0.11372 0.02936 -0.11215 0.03722 -0.11458 0.02242 C -0.11649 -0.00463 -0.11944 -0.03099 -0.12083 -0.05804 C -0.11997 -0.08139 -0.12083 -0.12023 -0.10972 -0.14266 C -0.10781 -0.15307 -0.10521 -0.15931 -0.10017 -0.16786 C -0.0974 -0.17966 -0.09253 -0.19145 -0.0875 -0.20162 C -0.08628 -0.20648 -0.08611 -0.2118 -0.08437 -0.21642 C -0.08264 -0.22104 -0.07795 -0.22914 -0.07795 -0.22891 C -0.07691 -0.2333 -0.07622 -0.23769 -0.07483 -0.24185 C -0.07413 -0.24417 -0.0724 -0.24602 -0.0717 -0.24833 C -0.06927 -0.25619 -0.07118 -0.25619 -0.0684 -0.26312 C -0.06267 -0.27723 -0.05486 -0.28902 -0.04948 -0.30312 C -0.04687 -0.31746 -0.03854 -0.32578 -0.03194 -0.33711 C -0.02049 -0.35654 -0.01024 -0.37434 0.00295 -0.39191 C 0.00486 -0.39445 0.0059 -0.39769 0.00764 -0.40047 C 0.00868 -0.40208 0.0099 -0.40324 0.01094 -0.40463 C 0.01198 -0.4074 0.01233 -0.41087 0.01406 -0.41318 C 0.01528 -0.4148 0.01736 -0.41411 0.01875 -0.41526 C 0.02431 -0.42012 0.02882 -0.42521 0.03472 -0.43006 C 0.05382 -0.44555 0.04219 -0.44139 0.05851 -0.44486 C 0.06302 -0.45411 0.06545 -0.4518 0.0724 -0.45549 C 0.07882 -0.46359 0.07361 -0.45827 0.08715 -0.46174 C 0.09566 -0.46405 0.10399 -0.46775 0.11215 -0.47029 C 0.16649 -0.46983 0.30139 -0.48278 0.38854 -0.46382 C 0.39653 -0.46035 0.40434 -0.45804 0.41233 -0.45549 C 0.42118 -0.44625 0.42865 -0.44347 0.43924 -0.4407 C 0.4408 -0.43862 0.44219 -0.43584 0.4441 -0.43422 C 0.44566 -0.43307 0.4474 -0.43353 0.44896 -0.43214 C 0.46215 -0.41966 0.44931 -0.42613 0.4599 -0.42151 C 0.46736 -0.4118 0.47622 -0.40393 0.48385 -0.39399 C 0.49097 -0.38451 0.49861 -0.37133 0.50451 -0.36023 C 0.5059 -0.35769 0.50608 -0.35422 0.50764 -0.35191 C 0.50938 -0.34914 0.51215 -0.34798 0.51406 -0.34544 C 0.52274 -0.33411 0.52934 -0.31885 0.53316 -0.30312 C 0.53819 -0.24902 0.5349 -0.19399 0.5283 -0.14081 C 0.52674 -0.11191 0.52552 -0.07422 0.51719 -0.0474 C 0.51441 -0.02682 0.51181 -0.00185 0.50295 0.01595 C 0.49965 0.03422 0.49514 0.04994 0.4934 0.0689 C 0.49514 0.08254 0.49271 0.08462 0.49653 0.07953 " pathEditMode="relative" rAng="0" ptsTypes="ffffffffffffffffffffffffffffffffffffffff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56 0.20509 C 0.00417 0.18359 0.00747 0.16763 0.0191 0.15214 C 0.02118 0.14359 0.02465 0.14012 0.03021 0.13526 C 0.03993 0.11723 0.04635 0.11191 0.06042 0.09919 C 0.06354 0.09642 0.06788 0.09781 0.07153 0.09711 C 0.07569 0.09735 0.10139 0.09873 0.10955 0.10151 C 0.11441 0.10313 0.11892 0.1059 0.12378 0.10775 C 0.12708 0.10891 0.13333 0.11191 0.13333 0.11214 C 0.13733 0.11723 0.13663 0.11723 0.14288 0.12047 C 0.14601 0.12209 0.15243 0.12463 0.15243 0.12486 C 0.1559 0.1318 0.15747 0.13457 0.16354 0.13735 C 0.17431 0.15168 0.16875 0.14821 0.17778 0.15214 C 0.18472 0.16139 0.18854 0.16787 0.19687 0.17318 C 0.20087 0.1785 0.20573 0.18243 0.20955 0.18798 C 0.21684 0.19885 0.21944 0.21064 0.23021 0.2155 C 0.23611 0.22775 0.23194 0.22012 0.24444 0.23677 C 0.25104 0.24555 0.25642 0.25827 0.2651 0.26428 C 0.27292 0.2696 0.28351 0.27145 0.29219 0.27469 C 0.31128 0.28185 0.32951 0.28625 0.34931 0.28948 C 0.36198 0.28879 0.37465 0.28902 0.38733 0.2874 C 0.39687 0.28625 0.39792 0.28047 0.40486 0.27469 C 0.40625 0.27353 0.40799 0.27353 0.40955 0.27261 C 0.41128 0.27145 0.41285 0.26983 0.41441 0.26844 C 0.41875 0.25943 0.42517 0.25526 0.43177 0.24948 C 0.43542 0.24625 0.43507 0.24301 0.43819 0.23885 C 0.43958 0.237 0.44149 0.2363 0.44288 0.23469 C 0.45104 0.22567 0.45833 0.21365 0.4651 0.20278 C 0.46858 0.197 0.46927 0.19122 0.47309 0.1859 C 0.47587 0.17457 0.47812 0.16093 0.48576 0.15422 C 0.4901 0.13642 0.49757 0.11839 0.50955 0.10775 C 0.51493 0.09688 0.51962 0.09688 0.52708 0.08671 C 0.52865 0.08463 0.52986 0.08162 0.53177 0.08024 C 0.53681 0.0763 0.54253 0.0763 0.54774 0.07191 C 0.56684 0.07376 0.58403 0.07677 0.6033 0.07815 C 0.61285 0.07746 0.6224 0.07839 0.63177 0.07607 C 0.63437 0.07538 0.63611 0.07191 0.63819 0.0696 C 0.64687 0.05919 0.65573 0.04486 0.66198 0.03168 C 0.66319 0.02891 0.66354 0.02544 0.6651 0.02313 C 0.66684 0.02035 0.66962 0.01943 0.67153 0.01688 C 0.67951 0.00625 0.67344 0.0111 0.67934 -4.16185E-6 C 0.68333 -0.00763 0.68924 -0.0141 0.69375 -0.02127 C 0.70312 -0.0356 0.71163 -0.05456 0.71753 -0.0719 C 0.72587 -0.09618 0.71615 -0.06913 0.72222 -0.09318 C 0.72396 -0.10034 0.72656 -0.10728 0.72865 -0.11422 C 0.73229 -0.12624 0.73177 -0.14173 0.73333 -0.15445 C 0.73385 -0.16716 0.73663 -0.23722 0.73663 -0.24531 C 0.73663 -0.26867 0.73594 -0.29179 0.7349 -0.31514 C 0.73385 -0.3415 0.72674 -0.36647 0.72066 -0.39121 C 0.71406 -0.41803 0.71736 -0.41849 0.7033 -0.44393 C 0.69826 -0.45294 0.68437 -0.47398 0.67622 -0.47791 C 0.66632 -0.49086 0.65503 -0.5052 0.64132 -0.50959 C 0.62674 -0.52901 0.60486 -0.53896 0.58576 -0.54751 C 0.57882 -0.55745 0.57101 -0.5563 0.56198 -0.56023 C 0.5566 -0.56254 0.55139 -0.56601 0.54601 -0.56878 C 0.53715 -0.57364 0.52691 -0.57109 0.51753 -0.57294 C 0.50365 -0.57572 0.49028 -0.57942 0.47622 -0.5815 C 0.41059 -0.58081 0.34497 -0.58057 0.27934 -0.57919 C 0.27014 -0.57896 0.26233 -0.57179 0.25399 -0.56878 C 0.24062 -0.56393 0.22639 -0.55907 0.21267 -0.55607 C 0.2059 -0.55306 0.20087 -0.54936 0.19375 -0.54751 C 0.18715 -0.53502 0.19462 -0.54612 0.1842 -0.53919 C 0.18073 -0.53687 0.1783 -0.53179 0.17465 -0.53063 C 0.16163 -0.52624 0.14983 -0.5193 0.13663 -0.51583 C 0.12552 -0.50867 0.11562 -0.50289 0.1033 -0.49896 C 0.09896 -0.49757 0.09444 -0.49711 0.09045 -0.49479 C 0.07604 -0.4867 0.06424 -0.483 0.04931 -0.47791 C 0.0349 -0.46335 0.05139 -0.47815 0.0349 -0.46936 C 0.03212 -0.46797 0.02986 -0.46474 0.02708 -0.46312 C 0.02153 -0.46011 0.01528 -0.45919 0.00955 -0.45664 C -0.00208 -0.44508 -0.01701 -0.44138 -0.02847 -0.42913 C -0.04028 -0.41641 -0.05104 -0.40046 -0.06024 -0.38474 C -0.07431 -0.36069 -0.05712 -0.38543 -0.06979 -0.36786 C -0.0717 -0.36 -0.07413 -0.35352 -0.07778 -0.34682 C -0.07917 -0.33687 -0.08177 -0.33086 -0.08403 -0.32138 C -0.08542 -0.31514 -0.08733 -0.30242 -0.08733 -0.30219 C -0.08681 -0.2763 -0.08663 -0.25017 -0.08559 -0.22404 C -0.08524 -0.21364 -0.08038 -0.20508 -0.07622 -0.19676 C -0.07031 -0.1852 -0.06528 -0.17456 -0.05868 -0.16277 C -0.05521 -0.15653 -0.04948 -0.15306 -0.04601 -0.14589 C -0.04358 -0.13318 -0.03785 -0.12 -0.03333 -0.10797 C -0.03542 -0.06196 -0.03177 -0.08138 -0.04601 -0.05294 C -0.04774 -0.04554 -0.04983 -0.04138 -0.05399 -0.03607 C -0.05642 -0.02589 -0.05955 -0.01526 -0.05556 -0.00439 C -0.05399 -0.00023 -0.05017 0.00116 -0.04757 0.00417 C -0.04236 0.01018 -0.04149 0.01596 -0.0349 0.01896 C -0.02899 0.01804 -0.02205 0.01966 -0.01736 0.0148 C -0.0158 0.01318 -0.0158 0.00972 -0.01424 0.00833 C -0.0125 0.00694 2.77778E-7 0.00555 2.77778E-7 -4.16185E-6 " pathEditMode="relative" rAng="0" ptsTypes="fffffffffffffffffffffffffffffffffffffffffffffffffffffffffffffffffffffffffffffffffffffffA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3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omic-5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3276600"/>
            <a:ext cx="4114800" cy="3581400"/>
          </a:xfrm>
          <a:prstGeom prst="rect">
            <a:avLst/>
          </a:prstGeom>
        </p:spPr>
      </p:pic>
      <p:pic>
        <p:nvPicPr>
          <p:cNvPr id="3" name="Atomic-1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28600" y="3505200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45 -0.26012 C 0.36736 -0.27006 0.37483 -0.27908 0.37917 -0.2874 C 0.38039 -0.29018 0.38386 -0.29596 0.38386 -0.29573 C 0.38403 -0.29804 0.38455 -0.30035 0.38525 -0.3022 C 0.38594 -0.30405 0.38768 -0.30474 0.38837 -0.30659 C 0.38924 -0.30914 0.38924 -0.31214 0.38993 -0.31492 C 0.39115 -0.3207 0.39323 -0.32602 0.39462 -0.3318 C 0.39497 -0.33388 0.39549 -0.33619 0.39601 -0.33827 C 0.39566 -0.35723 0.4 -0.40925 0.38681 -0.4333 C 0.38334 -0.43954 0.37865 -0.44463 0.37466 -0.45018 C 0.37032 -0.45619 0.36806 -0.46035 0.36233 -0.46289 C 0.35504 -0.46983 0.34809 -0.477 0.3408 -0.48417 C 0.33907 -0.48602 0.33802 -0.48879 0.33611 -0.49041 C 0.33386 -0.49249 0.33091 -0.49272 0.32848 -0.49457 C 0.31181 -0.50729 0.2974 -0.52555 0.28108 -0.53896 C 0.27917 -0.54058 0.27813 -0.54359 0.27657 -0.54544 C 0.26789 -0.55446 0.25747 -0.56185 0.24723 -0.56648 C 0.24323 -0.57226 0.23889 -0.57457 0.23351 -0.57711 C 0.19601 -0.57526 0.15886 -0.57064 0.12153 -0.56648 C 0.11372 -0.5644 0.10625 -0.5607 0.09861 -0.55815 C 0.09341 -0.55076 0.09271 -0.5496 0.08473 -0.54752 C 0.07674 -0.53711 0.0875 -0.54983 0.07552 -0.54128 C 0.07414 -0.54035 0.07396 -0.53781 0.0724 -0.53688 C 0.06702 -0.53272 0.0599 -0.52856 0.05417 -0.52648 C 0.04844 -0.51815 0.04532 -0.51769 0.03872 -0.51168 C 0.0349 -0.50336 0.03143 -0.50336 0.025 -0.49896 C 0.0198 -0.49157 0.01684 -0.48879 0.00973 -0.48625 C -0.00347 -0.47469 -0.03489 -0.47815 -0.05173 -0.47561 C -0.06805 -0.47839 -0.06093 -0.47677 -0.0717 -0.48625 C -0.07847 -0.50058 -0.075 -0.4955 -0.0809 -0.50313 C -0.08142 -0.50521 -0.08333 -0.50752 -0.08246 -0.50937 C -0.08125 -0.51168 -0.07847 -0.51122 -0.07621 -0.51168 C -0.06493 -0.51399 -0.06423 -0.51376 -0.05625 -0.51376 " pathEditMode="relative" rAng="0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15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92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2608 C -0.03906 -0.27375 -0.02969 -0.29132 -0.01042 -0.30057 C -0.00208 -0.30936 0.01806 -0.32346 0.03663 -0.32647 C 0.05694 -0.33711 0.10781 -0.33919 0.13524 -0.34011 C 0.19531 -0.34612 0.25538 -0.35306 0.31667 -0.35491 C 0.34583 -0.35699 0.37292 -0.36277 0.40191 -0.36508 C 0.40729 -0.36601 0.4099 -0.36578 0.41319 -0.36855 C 0.41441 -0.36948 0.41545 -0.37179 0.41545 -0.37179 " pathEditMode="relative" rAng="0" ptsTypes="fffffff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5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yyy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276600" cy="28194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Picture 2" descr="imwww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200400"/>
            <a:ext cx="3429000" cy="3657600"/>
          </a:xfrm>
          <a:prstGeom prst="rect">
            <a:avLst/>
          </a:prstGeom>
          <a:effectLst>
            <a:outerShdw blurRad="50800" dist="50800" dir="5400000" algn="ctr" rotWithShape="0">
              <a:srgbClr val="FF33CC"/>
            </a:outerShdw>
          </a:effectLst>
        </p:spPr>
      </p:pic>
      <p:pic>
        <p:nvPicPr>
          <p:cNvPr id="4" name="Picture 3" descr="Atomic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895600" cy="3048000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0" y="3352800"/>
            <a:ext cx="2362200" cy="3048000"/>
          </a:xfrm>
          <a:prstGeom prst="star6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 পরমাণু 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q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4374444" cy="381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 descr="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3581400" cy="35814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05200"/>
            <a:ext cx="2895600" cy="2895600"/>
          </a:xfrm>
          <a:prstGeom prst="rect">
            <a:avLst/>
          </a:prstGeom>
        </p:spPr>
      </p:pic>
      <p:sp>
        <p:nvSpPr>
          <p:cNvPr id="7" name="Flowchart: Document 6"/>
          <p:cNvSpPr/>
          <p:nvPr/>
        </p:nvSpPr>
        <p:spPr>
          <a:xfrm>
            <a:off x="1905000" y="0"/>
            <a:ext cx="4038600" cy="1524000"/>
          </a:xfrm>
          <a:prstGeom prst="flowChartDocumen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কয়েকটি পরমাণুর চিত্র  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08115 C -0.02621 -0.1119 -0.02916 -0.13664 -0.01614 -0.16369 C -0.01319 -0.16971 -0.01128 -0.17687 -0.00816 -0.18265 C -0.00677 -0.1852 -0.00451 -0.18635 -0.0033 -0.1889 C 0.00018 -0.1956 0.00608 -0.21017 0.00608 -0.20994 C 0.0099 -0.2282 0.00486 -0.20855 0.0125 -0.22705 C 0.0198 -0.24508 0.025 -0.26381 0.03473 -0.28 C 0.03681 -0.28855 0.0408 -0.29641 0.04271 -0.3052 C 0.04445 -0.31352 0.04427 -0.32231 0.04584 -0.33063 C 0.04532 -0.35052 0.05261 -0.39537 0.0316 -0.40462 C 0.02587 -0.41549 0.01893 -0.42034 0.00938 -0.42358 C 0.00157 -0.4289 -0.00659 -0.43306 -0.01441 -0.43838 " pathEditMode="relative" rAng="0" ptsTypes="fffffffffff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09249E-7 C 0.00712 -0.00601 0.01111 -0.01179 0.0191 -0.01688 C 0.03437 -0.03723 0.05538 -0.05203 0.0651 -0.07815 C 0.06666 -0.08648 0.06701 -0.09133 0.07153 -0.09734 C 0.07257 -0.1015 0.07291 -0.10636 0.07465 -0.11006 C 0.07673 -0.11422 0.08003 -0.117 0.08264 -0.12046 C 0.08489 -0.12324 0.08541 -0.12786 0.08732 -0.1311 C 0.08923 -0.13434 0.09184 -0.13642 0.09375 -0.13966 C 0.09965 -0.14937 0.10364 -0.16185 0.10955 -0.17133 C 0.11337 -0.17734 0.11805 -0.18266 0.12222 -0.18821 C 0.12864 -0.19676 0.13107 -0.20578 0.13976 -0.21133 C 0.14132 -0.21411 0.14305 -0.21688 0.14444 -0.21989 C 0.14566 -0.22266 0.14618 -0.2259 0.14757 -0.22844 C 0.15312 -0.23885 0.16146 -0.24902 0.16823 -0.25804 C 0.18871 -0.28532 0.16979 -0.26798 0.18264 -0.27908 C 0.18559 -0.29087 0.18194 -0.28046 0.18889 -0.28971 C 0.19323 -0.29549 0.19757 -0.30428 0.20156 -0.31075 C 0.20746 -0.3207 0.21059 -0.33018 0.21597 -0.34035 C 0.21771 -0.34729 0.22048 -0.35237 0.22222 -0.35931 C 0.22274 -0.36717 0.22153 -0.37549 0.22378 -0.38266 C 0.22448 -0.38474 0.22726 -0.38197 0.22864 -0.38058 C 0.23073 -0.37827 0.23142 -0.37457 0.23333 -0.37203 C 0.23906 -0.36439 0.24618 -0.35653 0.25399 -0.35307 C 0.26285 -0.34428 0.25729 -0.34844 0.26666 -0.34451 C 0.26979 -0.34312 0.27621 -0.34035 0.27621 -0.34035 C 0.27726 -0.33757 0.27934 -0.33503 0.27934 -0.33203 C 0.27934 -0.32255 0.27344 -0.31029 0.26979 -0.30243 C 0.26736 -0.28624 0.26337 -0.27283 0.25868 -0.25804 C 0.25312 -0.24046 0.25104 -0.22174 0.2493 -0.20301 C 0.24982 -0.14035 0.24826 -0.07746 0.25087 -0.0148 C 0.25139 -0.00231 0.26649 0.04092 0.26979 0.05063 C 0.27847 0.07676 0.29462 0.10243 0.30955 0.12254 C 0.31493 0.12971 0.32465 0.14451 0.33021 0.14589 C 0.34739 0.15029 0.36232 0.16231 0.37934 0.16693 C 0.39236 0.17549 0.40642 0.17665 0.42066 0.17965 C 0.45555 0.17896 0.49045 0.17942 0.52535 0.17757 C 0.53212 0.17711 0.53802 0.17179 0.54444 0.16902 C 0.56302 0.16115 0.58229 0.15237 0.59844 0.13734 C 0.6158 0.12115 0.62969 0.10219 0.64601 0.08462 C 0.65712 0.0726 0.67326 0.05433 0.67778 0.03584 C 0.68351 0.01225 0.68611 -0.01203 0.69045 -0.03607 C 0.68993 -0.0585 0.69028 -0.08116 0.68889 -0.10359 C 0.68732 -0.13156 0.66927 -0.15515 0.65712 -0.17549 C 0.63298 -0.21619 0.61076 -0.25341 0.56979 -0.26012 C 0.56094 -0.26613 0.55451 -0.27607 0.54757 -0.28532 C 0.54548 -0.28809 0.5434 -0.2911 0.54132 -0.29387 C 0.53976 -0.29596 0.53646 -0.30012 0.53646 -0.30012 C 0.5316 -0.3163 0.53507 -0.30775 0.52535 -0.32555 C 0.52257 -0.33064 0.5191 -0.34243 0.5191 -0.34243 C 0.51493 -0.36555 0.51423 -0.36463 0.51753 -0.39954 C 0.51892 -0.41434 0.53819 -0.41642 0.54601 -0.42081 C 0.54826 -0.42197 0.55017 -0.42405 0.55243 -0.42497 C 0.55607 -0.42636 0.55989 -0.42636 0.56354 -0.42705 C 0.57153 -0.43052 0.57708 -0.43376 0.5842 -0.43977 C 0.58715 -0.44509 0.59097 -0.44925 0.59375 -0.45457 C 0.60503 -0.47538 0.58837 -0.4511 0.60156 -0.46937 C 0.60538 -0.48925 0.60035 -0.46867 0.60642 -0.48208 C 0.60972 -0.48925 0.60955 -0.49942 0.60955 -0.50729 " pathEditMode="relative" ptsTypes="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8 -0.18381 C -0.25538 -0.19561 -0.25833 -0.18613 -0.25 -0.19861 C -0.24496 -0.20624 -0.24062 -0.21433 -0.23576 -0.22196 C -0.23385 -0.22497 -0.23159 -0.22774 -0.22934 -0.23029 C -0.22795 -0.23191 -0.22604 -0.23283 -0.22482 -0.23468 C -0.21979 -0.24162 -0.21823 -0.24809 -0.21198 -0.25364 C -0.20642 -0.26474 -0.21198 -0.25618 -0.20086 -0.26428 C -0.19323 -0.26983 -0.18836 -0.27537 -0.1802 -0.27907 C -0.175 -0.28948 -0.16649 -0.2867 -0.15798 -0.29179 C -0.13368 -0.30636 -0.1052 -0.30798 -0.07864 -0.31075 C -0.0368 -0.31006 0.00469 -0.31075 0.0467 -0.30867 C 0.05209 -0.30844 0.0724 -0.29803 0.07952 -0.29595 C 0.08785 -0.28994 0.10313 -0.27769 0.11025 -0.27468 C 0.11841 -0.27121 0.12778 -0.26913 0.13542 -0.26428 C 0.14236 -0.26011 0.14757 -0.2548 0.15469 -0.25156 C 0.1573 -0.24879 0.15973 -0.24532 0.16233 -0.24301 C 0.16407 -0.24185 0.16598 -0.24208 0.16736 -0.24092 C 0.17257 -0.23653 0.17657 -0.22844 0.18177 -0.22405 C 0.18299 -0.22289 0.18507 -0.22289 0.18646 -0.22196 C 0.1908 -0.21919 0.19532 -0.21318 0.19914 -0.20925 C 0.2092 -0.19838 0.22136 -0.18173 0.23403 -0.17757 C 0.2408 -0.16809 0.24809 -0.15861 0.2573 -0.15422 C 0.26684 -0.14266 0.25261 -0.16023 0.26893 -0.14381 C 0.28212 -0.12994 0.29358 -0.12208 0.30868 -0.11191 C 0.3132 -0.10867 0.31858 -0.10566 0.32292 -0.1015 C 0.33872 -0.08624 0.31528 -0.10405 0.33386 -0.08879 C 0.34306 -0.08139 0.35348 -0.07699 0.36268 -0.06983 C 0.36841 -0.06543 0.37309 -0.05827 0.37848 -0.05272 C 0.38143 -0.04092 0.38525 -0.04023 0.37691 -0.03792 C 0.37309 -0.03699 0.36893 -0.03653 0.3658 -0.03584 C 0.36285 -0.02405 0.36806 -0.02451 0.37379 -0.01688 " pathEditMode="relative" rAng="0" ptsTypes="ffffffffffffffffffffffffffffff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165981" cy="5461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67000" y="0"/>
            <a:ext cx="4495800" cy="10668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নাইট্রোজেন পরমাণুর গঠন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om-solarsyste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77000" cy="4267200"/>
          </a:xfrm>
          <a:prstGeom prst="rect">
            <a:avLst/>
          </a:prstGeom>
        </p:spPr>
      </p:pic>
      <p:pic>
        <p:nvPicPr>
          <p:cNvPr id="4" name="Picture 3" descr="animated-gifs-atoms-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57200"/>
            <a:ext cx="2976563" cy="3124200"/>
          </a:xfrm>
          <a:prstGeom prst="rect">
            <a:avLst/>
          </a:prstGeom>
        </p:spPr>
      </p:pic>
      <p:pic>
        <p:nvPicPr>
          <p:cNvPr id="6" name="Picture 5" descr="atom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038600"/>
            <a:ext cx="3581400" cy="2819400"/>
          </a:xfrm>
          <a:prstGeom prst="rect">
            <a:avLst/>
          </a:prstGeom>
        </p:spPr>
      </p:pic>
      <p:pic>
        <p:nvPicPr>
          <p:cNvPr id="7" name="Picture 6" descr="im33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819400"/>
            <a:ext cx="2362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omicforc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2819400"/>
          </a:xfrm>
          <a:prstGeom prst="rect">
            <a:avLst/>
          </a:prstGeom>
        </p:spPr>
      </p:pic>
      <p:pic>
        <p:nvPicPr>
          <p:cNvPr id="4" name="Picture 3" descr="Atomic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200400"/>
            <a:ext cx="5029200" cy="3657600"/>
          </a:xfrm>
          <a:prstGeom prst="rect">
            <a:avLst/>
          </a:prstGeom>
        </p:spPr>
      </p:pic>
      <p:pic>
        <p:nvPicPr>
          <p:cNvPr id="5" name="Picture 4" descr="science_a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2108" y="0"/>
            <a:ext cx="3891892" cy="2971799"/>
          </a:xfrm>
          <a:prstGeom prst="rect">
            <a:avLst/>
          </a:prstGeom>
        </p:spPr>
      </p:pic>
      <p:pic>
        <p:nvPicPr>
          <p:cNvPr id="6" name="Picture 5" descr="rutherford-model-of-at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0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px-xmas_tree_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09600" y="0"/>
            <a:ext cx="3581400" cy="3352800"/>
          </a:xfrm>
          <a:prstGeom prst="rect">
            <a:avLst/>
          </a:prstGeom>
        </p:spPr>
      </p:pic>
      <p:pic>
        <p:nvPicPr>
          <p:cNvPr id="3" name="Picture 2" descr="animated-atom-thumbnai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04800"/>
            <a:ext cx="2690813" cy="2590800"/>
          </a:xfrm>
          <a:prstGeom prst="rect">
            <a:avLst/>
          </a:prstGeom>
        </p:spPr>
      </p:pic>
      <p:pic>
        <p:nvPicPr>
          <p:cNvPr id="4" name="Picture 3" descr="Atom_diagr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152400"/>
            <a:ext cx="3211551" cy="2743200"/>
          </a:xfrm>
          <a:prstGeom prst="rect">
            <a:avLst/>
          </a:prstGeom>
        </p:spPr>
      </p:pic>
      <p:pic>
        <p:nvPicPr>
          <p:cNvPr id="5" name="Picture 4" descr="at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05200"/>
            <a:ext cx="2943225" cy="3143250"/>
          </a:xfrm>
          <a:prstGeom prst="rect">
            <a:avLst/>
          </a:prstGeom>
        </p:spPr>
      </p:pic>
      <p:pic>
        <p:nvPicPr>
          <p:cNvPr id="6" name="Picture 5" descr="atom-smiling-thumb116709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3581400"/>
            <a:ext cx="3048000" cy="2971800"/>
          </a:xfrm>
          <a:prstGeom prst="rect">
            <a:avLst/>
          </a:prstGeom>
        </p:spPr>
      </p:pic>
      <p:pic>
        <p:nvPicPr>
          <p:cNvPr id="8" name="Picture 7" descr="Atom_Animated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2895600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524000"/>
            <a:ext cx="2924445" cy="310084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cxnSp>
        <p:nvCxnSpPr>
          <p:cNvPr id="22" name="Straight Arrow Connector 21"/>
          <p:cNvCxnSpPr/>
          <p:nvPr/>
        </p:nvCxnSpPr>
        <p:spPr>
          <a:xfrm rot="10800000">
            <a:off x="2514600" y="1905000"/>
            <a:ext cx="10668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3657600" y="2438400"/>
            <a:ext cx="1295400" cy="1143000"/>
            <a:chOff x="4800600" y="3810000"/>
            <a:chExt cx="1295400" cy="1143000"/>
          </a:xfrm>
        </p:grpSpPr>
        <p:grpSp>
          <p:nvGrpSpPr>
            <p:cNvPr id="48" name="Group 47"/>
            <p:cNvGrpSpPr/>
            <p:nvPr/>
          </p:nvGrpSpPr>
          <p:grpSpPr>
            <a:xfrm>
              <a:off x="4876800" y="3810000"/>
              <a:ext cx="1066800" cy="1066800"/>
              <a:chOff x="5334000" y="3962400"/>
              <a:chExt cx="1066800" cy="1066800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5943600" y="4114800"/>
                <a:ext cx="228600" cy="228600"/>
              </a:xfrm>
              <a:prstGeom prst="flowChartConnector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Connector 31"/>
              <p:cNvSpPr/>
              <p:nvPr/>
            </p:nvSpPr>
            <p:spPr>
              <a:xfrm flipH="1">
                <a:off x="5334000" y="4191000"/>
                <a:ext cx="228600" cy="228600"/>
              </a:xfrm>
              <a:prstGeom prst="flowChartConnector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5486400" y="4038600"/>
                <a:ext cx="228600" cy="228600"/>
              </a:xfrm>
              <a:prstGeom prst="flowChartConnector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Connector 33"/>
              <p:cNvSpPr/>
              <p:nvPr/>
            </p:nvSpPr>
            <p:spPr>
              <a:xfrm>
                <a:off x="5486400" y="4343400"/>
                <a:ext cx="228600" cy="228600"/>
              </a:xfrm>
              <a:prstGeom prst="flowChartConnector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5638800" y="4648200"/>
                <a:ext cx="228600" cy="228600"/>
              </a:xfrm>
              <a:prstGeom prst="flowChartConnector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Connector 35"/>
              <p:cNvSpPr/>
              <p:nvPr/>
            </p:nvSpPr>
            <p:spPr>
              <a:xfrm>
                <a:off x="5943600" y="4495800"/>
                <a:ext cx="228600" cy="228600"/>
              </a:xfrm>
              <a:prstGeom prst="flowChartConnector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5867400" y="4267200"/>
                <a:ext cx="228600" cy="228600"/>
              </a:xfrm>
              <a:prstGeom prst="flowChartConnector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5715000" y="3962400"/>
                <a:ext cx="228600" cy="228600"/>
              </a:xfrm>
              <a:prstGeom prst="flowChartConnector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6096000" y="4343400"/>
                <a:ext cx="228600" cy="228600"/>
              </a:xfrm>
              <a:prstGeom prst="flowChartConnector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5867400" y="4648200"/>
                <a:ext cx="228600" cy="228600"/>
              </a:xfrm>
              <a:prstGeom prst="flowChartConnector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5486400" y="4572000"/>
                <a:ext cx="228600" cy="228600"/>
              </a:xfrm>
              <a:prstGeom prst="flowChartConnector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5715000" y="4419600"/>
                <a:ext cx="228600" cy="228600"/>
              </a:xfrm>
              <a:prstGeom prst="flowChartConnector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>
                <a:off x="5638800" y="4191000"/>
                <a:ext cx="228600" cy="228600"/>
              </a:xfrm>
              <a:prstGeom prst="flowChartConnector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5486400" y="4800600"/>
                <a:ext cx="228600" cy="228600"/>
              </a:xfrm>
              <a:prstGeom prst="flowChartConnector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6172200" y="4572000"/>
                <a:ext cx="228600" cy="228600"/>
              </a:xfrm>
              <a:prstGeom prst="flowChartConnector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Connector 45"/>
              <p:cNvSpPr/>
              <p:nvPr/>
            </p:nvSpPr>
            <p:spPr>
              <a:xfrm>
                <a:off x="5943600" y="4800600"/>
                <a:ext cx="228600" cy="228600"/>
              </a:xfrm>
              <a:prstGeom prst="flowChartConnector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Connector 46"/>
              <p:cNvSpPr/>
              <p:nvPr/>
            </p:nvSpPr>
            <p:spPr>
              <a:xfrm>
                <a:off x="6172200" y="4114800"/>
                <a:ext cx="228600" cy="228600"/>
              </a:xfrm>
              <a:prstGeom prst="flowChartConnector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Flowchart: Connector 48"/>
            <p:cNvSpPr/>
            <p:nvPr/>
          </p:nvSpPr>
          <p:spPr>
            <a:xfrm>
              <a:off x="4800600" y="4267200"/>
              <a:ext cx="228600" cy="228600"/>
            </a:xfrm>
            <a:prstGeom prst="flowChartConnector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4876800" y="4495800"/>
              <a:ext cx="228600" cy="228600"/>
            </a:xfrm>
            <a:prstGeom prst="flowChartConnector">
              <a:avLst/>
            </a:prstGeom>
            <a:solidFill>
              <a:srgbClr val="CC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715000" y="4572000"/>
              <a:ext cx="228600" cy="228600"/>
            </a:xfrm>
            <a:prstGeom prst="flowChartConnector">
              <a:avLst/>
            </a:prstGeom>
            <a:solidFill>
              <a:srgbClr val="CC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5486400" y="3810000"/>
              <a:ext cx="228600" cy="228600"/>
            </a:xfrm>
            <a:prstGeom prst="flowChartConnector">
              <a:avLst/>
            </a:prstGeom>
            <a:solidFill>
              <a:srgbClr val="CC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5257800" y="4724400"/>
              <a:ext cx="228600" cy="228600"/>
            </a:xfrm>
            <a:prstGeom prst="flowChartConnector">
              <a:avLst/>
            </a:prstGeom>
            <a:solidFill>
              <a:srgbClr val="CC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5867400" y="4267200"/>
              <a:ext cx="228600" cy="228600"/>
            </a:xfrm>
            <a:prstGeom prst="flowChartConnector">
              <a:avLst/>
            </a:prstGeom>
            <a:solidFill>
              <a:srgbClr val="CC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57200" y="2243919"/>
            <a:ext cx="3200400" cy="762000"/>
            <a:chOff x="609600" y="2362200"/>
            <a:chExt cx="3200400" cy="762000"/>
          </a:xfrm>
        </p:grpSpPr>
        <p:cxnSp>
          <p:nvCxnSpPr>
            <p:cNvPr id="58" name="Straight Arrow Connector 57"/>
            <p:cNvCxnSpPr/>
            <p:nvPr/>
          </p:nvCxnSpPr>
          <p:spPr>
            <a:xfrm rot="10800000">
              <a:off x="2438400" y="2743200"/>
              <a:ext cx="1371600" cy="1588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09600" y="2362200"/>
              <a:ext cx="1828800" cy="762000"/>
            </a:xfrm>
            <a:prstGeom prst="ellipse">
              <a:avLst/>
            </a:prstGeom>
            <a:solidFill>
              <a:srgbClr val="CC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নিউট্রন</a:t>
              </a:r>
              <a:r>
                <a:rPr lang="bn-BD" sz="40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638800" y="3505200"/>
            <a:ext cx="2667000" cy="762000"/>
            <a:chOff x="5638800" y="3505200"/>
            <a:chExt cx="2667000" cy="7620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638800" y="3505200"/>
              <a:ext cx="838200" cy="30480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6477000" y="3505200"/>
              <a:ext cx="1828800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38200" y="3428999"/>
            <a:ext cx="3124201" cy="1295401"/>
            <a:chOff x="838200" y="3428999"/>
            <a:chExt cx="3124201" cy="1295401"/>
          </a:xfrm>
        </p:grpSpPr>
        <p:cxnSp>
          <p:nvCxnSpPr>
            <p:cNvPr id="56" name="Straight Arrow Connector 55"/>
            <p:cNvCxnSpPr/>
            <p:nvPr/>
          </p:nvCxnSpPr>
          <p:spPr>
            <a:xfrm rot="10800000" flipV="1">
              <a:off x="2438401" y="3428999"/>
              <a:ext cx="1524000" cy="762000"/>
            </a:xfrm>
            <a:prstGeom prst="straightConnector1">
              <a:avLst/>
            </a:prstGeom>
            <a:ln w="76200">
              <a:solidFill>
                <a:srgbClr val="FF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838200" y="3886200"/>
              <a:ext cx="1828800" cy="838200"/>
            </a:xfrm>
            <a:prstGeom prst="ellipse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প্রোটন 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609600" y="1524000"/>
            <a:ext cx="1828800" cy="6096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শক্তিস্তর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495800" y="1828800"/>
            <a:ext cx="4267200" cy="990600"/>
            <a:chOff x="4800600" y="1752600"/>
            <a:chExt cx="3810000" cy="990600"/>
          </a:xfrm>
        </p:grpSpPr>
        <p:sp>
          <p:nvSpPr>
            <p:cNvPr id="63" name="Oval 62"/>
            <p:cNvSpPr/>
            <p:nvPr/>
          </p:nvSpPr>
          <p:spPr>
            <a:xfrm>
              <a:off x="6324600" y="1752600"/>
              <a:ext cx="2286000" cy="914400"/>
            </a:xfrm>
            <a:prstGeom prst="ellipse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নিউক্লিয়াস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Arrow Connector 26"/>
            <p:cNvCxnSpPr>
              <a:endCxn id="63" idx="2"/>
            </p:cNvCxnSpPr>
            <p:nvPr/>
          </p:nvCxnSpPr>
          <p:spPr>
            <a:xfrm flipV="1">
              <a:off x="4800600" y="2209800"/>
              <a:ext cx="1524000" cy="533400"/>
            </a:xfrm>
            <a:prstGeom prst="straightConnector1">
              <a:avLst/>
            </a:prstGeom>
            <a:ln w="762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Down Arrow Callout 59"/>
          <p:cNvSpPr/>
          <p:nvPr/>
        </p:nvSpPr>
        <p:spPr>
          <a:xfrm>
            <a:off x="1600200" y="0"/>
            <a:ext cx="6248400" cy="137160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পরমাণুতে যা থাকে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-57-anim-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429000"/>
            <a:ext cx="2895600" cy="2743200"/>
          </a:xfrm>
          <a:prstGeom prst="rect">
            <a:avLst/>
          </a:prstGeom>
        </p:spPr>
      </p:pic>
      <p:pic>
        <p:nvPicPr>
          <p:cNvPr id="6" name="Picture 5" descr="kernspaltu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848" y="3352800"/>
            <a:ext cx="4147751" cy="2895600"/>
          </a:xfrm>
          <a:prstGeom prst="rect">
            <a:avLst/>
          </a:prstGeom>
        </p:spPr>
      </p:pic>
      <p:pic>
        <p:nvPicPr>
          <p:cNvPr id="7" name="Picture 6" descr="CarbonTetrFluor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0"/>
            <a:ext cx="3556000" cy="332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$hova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32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117000">
            <a:off x="1766069" y="3017134"/>
            <a:ext cx="57575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bn-BD" sz="6000" b="1" i="0" u="none" strike="noStrike" kern="1200" cap="none" spc="50" normalizeH="0" baseline="0" noProof="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সবাইকে আন্তরিক শূভেচ্ছা ও অভিনন্দন </a:t>
            </a:r>
            <a:endParaRPr lang="en-US" sz="60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-Point Star 28"/>
          <p:cNvSpPr/>
          <p:nvPr/>
        </p:nvSpPr>
        <p:spPr>
          <a:xfrm>
            <a:off x="7086600" y="457200"/>
            <a:ext cx="2057400" cy="1371600"/>
          </a:xfrm>
          <a:prstGeom prst="star5">
            <a:avLst>
              <a:gd name="adj" fmla="val 29627"/>
              <a:gd name="hf" fmla="val 105146"/>
              <a:gd name="vf" fmla="val 110557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চার্জ হীন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3810000" y="381000"/>
            <a:ext cx="1752600" cy="1447800"/>
          </a:xfrm>
          <a:prstGeom prst="star5">
            <a:avLst>
              <a:gd name="adj" fmla="val 2181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Ve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609600"/>
            <a:ext cx="1600200" cy="1219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0" y="609600"/>
            <a:ext cx="137160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3333CC"/>
                </a:solidFill>
              </a:rPr>
              <a:t>P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609600"/>
            <a:ext cx="1981200" cy="1219200"/>
          </a:xfrm>
          <a:prstGeom prst="ellipse">
            <a:avLst/>
          </a:prstGeom>
          <a:solidFill>
            <a:srgbClr val="FF99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533400" y="3352800"/>
            <a:ext cx="1447800" cy="1219200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3548418" y="3200400"/>
            <a:ext cx="1600200" cy="1143000"/>
          </a:xfrm>
          <a:prstGeom prst="diamon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6172200" y="3276600"/>
            <a:ext cx="1676400" cy="121920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BD" sz="72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609600" y="5410200"/>
            <a:ext cx="1295400" cy="1143000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৯৭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3581400" y="5562600"/>
            <a:ext cx="1295400" cy="114300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6" name="6-Point Star 15"/>
          <p:cNvSpPr/>
          <p:nvPr/>
        </p:nvSpPr>
        <p:spPr>
          <a:xfrm>
            <a:off x="6477000" y="5562600"/>
            <a:ext cx="1295400" cy="1143000"/>
          </a:xfrm>
          <a:prstGeom prst="star6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0"/>
            <a:ext cx="1600200" cy="5334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ইলেকট্রন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0"/>
            <a:ext cx="16002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প্রোটন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1981200"/>
            <a:ext cx="16002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রাদারফোর্ড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5334000"/>
            <a:ext cx="1600200" cy="5334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১৮৯৭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981200"/>
            <a:ext cx="1600200" cy="5334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থমসন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3800" y="0"/>
            <a:ext cx="1600200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0" y="1981200"/>
            <a:ext cx="1752600" cy="45720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চ্যডউইক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7543800" y="5791200"/>
            <a:ext cx="1600200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১৯৩২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6800" y="5715000"/>
            <a:ext cx="16002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১৯১৮ </a:t>
            </a:r>
            <a:endParaRPr lang="en-US" sz="3600" dirty="0"/>
          </a:p>
        </p:txBody>
      </p:sp>
      <p:sp>
        <p:nvSpPr>
          <p:cNvPr id="28" name="5-Point Star 27"/>
          <p:cNvSpPr/>
          <p:nvPr/>
        </p:nvSpPr>
        <p:spPr>
          <a:xfrm>
            <a:off x="762000" y="304800"/>
            <a:ext cx="1676400" cy="1371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-</a:t>
            </a:r>
            <a:r>
              <a:rPr lang="en-US" sz="2400" dirty="0" err="1" smtClean="0">
                <a:solidFill>
                  <a:srgbClr val="002060"/>
                </a:solidFill>
              </a:rPr>
              <a:t>Ve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>
            <a:off x="685800" y="152400"/>
            <a:ext cx="685800" cy="457200"/>
          </a:xfrm>
          <a:prstGeom prst="ben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1066800" y="2514600"/>
            <a:ext cx="304800" cy="762000"/>
          </a:xfrm>
          <a:prstGeom prst="up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 Arrow 31"/>
          <p:cNvSpPr/>
          <p:nvPr/>
        </p:nvSpPr>
        <p:spPr>
          <a:xfrm>
            <a:off x="3962400" y="152400"/>
            <a:ext cx="609600" cy="4572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3886200" y="2590800"/>
            <a:ext cx="304800" cy="762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ent Arrow 33"/>
          <p:cNvSpPr/>
          <p:nvPr/>
        </p:nvSpPr>
        <p:spPr>
          <a:xfrm>
            <a:off x="6858000" y="152400"/>
            <a:ext cx="609600" cy="4572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>
            <a:off x="1295400" y="4800600"/>
            <a:ext cx="1371600" cy="533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6858000" y="2514600"/>
            <a:ext cx="304800" cy="762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-Turn Arrow 36"/>
          <p:cNvSpPr/>
          <p:nvPr/>
        </p:nvSpPr>
        <p:spPr>
          <a:xfrm>
            <a:off x="4191000" y="4876800"/>
            <a:ext cx="1371600" cy="7620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U-Turn Arrow 37"/>
          <p:cNvSpPr/>
          <p:nvPr/>
        </p:nvSpPr>
        <p:spPr>
          <a:xfrm>
            <a:off x="7010400" y="4876800"/>
            <a:ext cx="1371600" cy="7620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8600"/>
            <a:ext cx="708660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 descr="chemistry-tutorials-mass-and-atomic-number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6858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133600" y="0"/>
            <a:ext cx="4267200" cy="1295400"/>
          </a:xfrm>
          <a:prstGeom prst="downArrowCallou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পারমাণবিক সংখ্যা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0" y="2743200"/>
            <a:ext cx="9144000" cy="6858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পরমাণুর বা মৌলের প্রোটন সংখ্যা ও ইলেকট্রন  সংখ্যা সমান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04800" y="3733800"/>
            <a:ext cx="1676400" cy="5334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প্রোটন সংখ্যা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124200" y="3733800"/>
            <a:ext cx="1752600" cy="533400"/>
          </a:xfrm>
          <a:prstGeom prst="flowChartProcess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নিউট্রন সংখ্যা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1295400"/>
            <a:ext cx="9144000" cy="106680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পরমাণুর বা মৌলের প্রোটন সংখ্যাকে পারমাণবিক সংখ্যা বলে 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867400" y="3657600"/>
            <a:ext cx="30480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নিউক্লিয়ন(ভর) সংখ্যা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2362200" y="3810000"/>
            <a:ext cx="609600" cy="457200"/>
          </a:xfrm>
          <a:prstGeom prst="mathPlu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29200" y="3886200"/>
            <a:ext cx="6858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0" y="5181600"/>
            <a:ext cx="9144000" cy="1066800"/>
          </a:xfrm>
          <a:prstGeom prst="flowChartProcess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 পরমাণুর বা মৌলের প্রোটন (পারমাণবিক) সংখ্যাকে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Z</a:t>
            </a:r>
            <a:r>
              <a:rPr lang="bn-BD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 এবং নিউক্লিয়ন(ভর) সংখ্যাকে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 </a:t>
            </a:r>
            <a:r>
              <a:rPr lang="bn-BD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 প্রকাশ করা হয়। 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0"/>
            <a:ext cx="5638800" cy="1752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একটা উদাহরণ দেখি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2209800" cy="1752600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304800" y="1828800"/>
            <a:ext cx="8458200" cy="182880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অ্যালুমিনিয়ামের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Al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প্রোটন সংখ্যা,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Z=13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04800" y="3665561"/>
            <a:ext cx="8534400" cy="5334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অ্যালুমিনিয়ামের (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Al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নিউক্লিয়ন(ভর) সংখ্যা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,A=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4800600"/>
            <a:ext cx="609600" cy="838200"/>
            <a:chOff x="1600200" y="4648200"/>
            <a:chExt cx="1295400" cy="1219200"/>
          </a:xfrm>
          <a:solidFill>
            <a:srgbClr val="FF0066"/>
          </a:solidFill>
        </p:grpSpPr>
        <p:sp>
          <p:nvSpPr>
            <p:cNvPr id="12" name="Flowchart: Connector 11"/>
            <p:cNvSpPr/>
            <p:nvPr/>
          </p:nvSpPr>
          <p:spPr>
            <a:xfrm>
              <a:off x="2438400" y="5410200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600200" y="5410200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981200" y="4648200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8" name="Flowchart: Process 17"/>
          <p:cNvSpPr/>
          <p:nvPr/>
        </p:nvSpPr>
        <p:spPr>
          <a:xfrm>
            <a:off x="1066800" y="4876800"/>
            <a:ext cx="2057400" cy="6096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নিউট্রন সংখ্যা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Equal 18"/>
          <p:cNvSpPr/>
          <p:nvPr/>
        </p:nvSpPr>
        <p:spPr>
          <a:xfrm>
            <a:off x="3200400" y="4953000"/>
            <a:ext cx="685800" cy="533400"/>
          </a:xfrm>
          <a:prstGeom prst="mathEqual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Minus 19"/>
          <p:cNvSpPr/>
          <p:nvPr/>
        </p:nvSpPr>
        <p:spPr>
          <a:xfrm>
            <a:off x="5181600" y="5105400"/>
            <a:ext cx="533400" cy="381000"/>
          </a:xfrm>
          <a:prstGeom prst="mathMinus">
            <a:avLst>
              <a:gd name="adj1" fmla="val 23520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15000" y="4800600"/>
            <a:ext cx="12192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Z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23" name="Equal 22"/>
          <p:cNvSpPr/>
          <p:nvPr/>
        </p:nvSpPr>
        <p:spPr>
          <a:xfrm>
            <a:off x="7010400" y="4953000"/>
            <a:ext cx="762000" cy="6096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lowchart: Decision 23"/>
          <p:cNvSpPr/>
          <p:nvPr/>
        </p:nvSpPr>
        <p:spPr>
          <a:xfrm>
            <a:off x="7848600" y="4648200"/>
            <a:ext cx="1295400" cy="1219200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86200" y="4876800"/>
            <a:ext cx="1219200" cy="6096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971800" y="457200"/>
            <a:ext cx="6172200" cy="50292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Al</a:t>
            </a:r>
            <a:endParaRPr lang="en-US" dirty="0">
              <a:solidFill>
                <a:srgbClr val="CC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133600" y="3657600"/>
            <a:ext cx="1524000" cy="457200"/>
          </a:xfrm>
          <a:prstGeom prst="lef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4-Point Star 7"/>
          <p:cNvSpPr/>
          <p:nvPr/>
        </p:nvSpPr>
        <p:spPr>
          <a:xfrm>
            <a:off x="3581400" y="2971800"/>
            <a:ext cx="1600200" cy="1524000"/>
          </a:xfrm>
          <a:prstGeom prst="star24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  <a:cs typeface="NikoshBAN" pitchFamily="2" charset="0"/>
              </a:rPr>
              <a:t>13</a:t>
            </a:r>
            <a:endParaRPr lang="en-US" sz="3600" dirty="0"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9" name="Up Arrow 8"/>
          <p:cNvSpPr/>
          <p:nvPr/>
        </p:nvSpPr>
        <p:spPr>
          <a:xfrm rot="10800000">
            <a:off x="6019800" y="3886200"/>
            <a:ext cx="685800" cy="2133600"/>
          </a:xfrm>
          <a:prstGeom prst="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4495800" y="6019800"/>
            <a:ext cx="3581400" cy="6096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পরমাণুর প্রতীক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2209800" y="1676400"/>
            <a:ext cx="1524000" cy="381000"/>
          </a:xfrm>
          <a:prstGeom prst="lef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2-Point Star 6"/>
          <p:cNvSpPr/>
          <p:nvPr/>
        </p:nvSpPr>
        <p:spPr>
          <a:xfrm>
            <a:off x="3733800" y="1219200"/>
            <a:ext cx="1905000" cy="1295400"/>
          </a:xfrm>
          <a:prstGeom prst="star12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Black" pitchFamily="34" charset="0"/>
                <a:cs typeface="NikoshBAN" pitchFamily="2" charset="0"/>
              </a:rPr>
              <a:t>27</a:t>
            </a:r>
            <a:endParaRPr lang="en-US" sz="3200" dirty="0"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143000"/>
            <a:ext cx="2209800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নিউক্লিয়ন(ভর) সংখ্যা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76200" y="3200400"/>
            <a:ext cx="2209800" cy="22098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প্রোটন (পারমাণবিক) সংখ্যা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" grpId="0" animBg="1"/>
      <p:bldP spid="5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0"/>
            <a:ext cx="7162800" cy="4191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FF33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FF33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419600"/>
            <a:ext cx="8534400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রাদারফোর্ডের  পরমাণু মডেলের মধ্যে কি কি সীমাবদ্ধতা  পেলে তা লিখ ।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7086600" cy="1470025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33600"/>
            <a:ext cx="6400800" cy="419100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পরমানু বলতে কি বুঝ?</a:t>
            </a:r>
          </a:p>
          <a:p>
            <a:r>
              <a:rPr lang="bn-BD" sz="36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২। মৌলিক কনিকা কি কি? </a:t>
            </a:r>
          </a:p>
          <a:p>
            <a:r>
              <a:rPr lang="bn-BD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৩।অর্বিটাল কি?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৪। পারমাণবিক সংখ্যা কি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পরমাণু কি নিয়ে গঠিত?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  <a:solidFill>
            <a:srgbClr val="CCFF33"/>
          </a:solidFill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772400" cy="1752600"/>
          </a:xfrm>
          <a:solidFill>
            <a:srgbClr val="0070C0"/>
          </a:solidFill>
        </p:spPr>
        <p:txBody>
          <a:bodyPr>
            <a:normAutofit fontScale="92500"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রাদারফোর্ডের পরমাণু মডেলের বৈশিষ্ট্য গুলি লিখ।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876800"/>
            <a:ext cx="7772400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823485" y="1354136"/>
            <a:ext cx="4501569" cy="1204306"/>
          </a:xfrm>
        </p:spPr>
        <p:txBody>
          <a:bodyPr>
            <a:normAutofit fontScale="90000"/>
          </a:bodyPr>
          <a:lstStyle/>
          <a:p>
            <a:r>
              <a:rPr lang="en-US" sz="8000" dirty="0" err="1" smtClean="0"/>
              <a:t>ধন্যবাদ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613628"/>
            <a:ext cx="9601200" cy="47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762000"/>
            <a:ext cx="7888224" cy="2887006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শিক্ষক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পরিচিতি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8236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66"/>
                </a:solidFill>
              </a:rPr>
              <a:t>মোসাঃ</a:t>
            </a:r>
            <a:r>
              <a:rPr lang="en-US" sz="3600" dirty="0">
                <a:solidFill>
                  <a:srgbClr val="FF0066"/>
                </a:solidFill>
              </a:rPr>
              <a:t> </a:t>
            </a:r>
            <a:r>
              <a:rPr lang="en-US" sz="3600" dirty="0" err="1">
                <a:solidFill>
                  <a:srgbClr val="FF0066"/>
                </a:solidFill>
              </a:rPr>
              <a:t>হোসনেআরা</a:t>
            </a:r>
            <a:r>
              <a:rPr lang="en-US" sz="3600" dirty="0">
                <a:solidFill>
                  <a:srgbClr val="FF0066"/>
                </a:solidFill>
              </a:rPr>
              <a:t> </a:t>
            </a:r>
            <a:r>
              <a:rPr lang="en-US" sz="3600" dirty="0" err="1">
                <a:solidFill>
                  <a:srgbClr val="FF0066"/>
                </a:solidFill>
              </a:rPr>
              <a:t>নাহার</a:t>
            </a:r>
            <a:r>
              <a:rPr lang="en-US" sz="3600" dirty="0">
                <a:solidFill>
                  <a:srgbClr val="FF0066"/>
                </a:solidFill>
              </a:rPr>
              <a:t/>
            </a:r>
            <a:br>
              <a:rPr lang="en-US" sz="3600" dirty="0">
                <a:solidFill>
                  <a:srgbClr val="FF0066"/>
                </a:solidFill>
              </a:rPr>
            </a:br>
            <a:r>
              <a:rPr lang="en-US" sz="2800" dirty="0" err="1">
                <a:solidFill>
                  <a:srgbClr val="FF0066"/>
                </a:solidFill>
              </a:rPr>
              <a:t>সহকারি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শিক্ষক</a:t>
            </a:r>
            <a:r>
              <a:rPr lang="en-US" sz="2800" dirty="0">
                <a:solidFill>
                  <a:srgbClr val="FF0066"/>
                </a:solidFill>
              </a:rPr>
              <a:t/>
            </a:r>
            <a:br>
              <a:rPr lang="en-US" sz="2800" dirty="0">
                <a:solidFill>
                  <a:srgbClr val="FF0066"/>
                </a:solidFill>
              </a:rPr>
            </a:br>
            <a:r>
              <a:rPr lang="en-US" sz="1800" dirty="0" err="1">
                <a:solidFill>
                  <a:srgbClr val="FF0066"/>
                </a:solidFill>
              </a:rPr>
              <a:t>লালমোহন</a:t>
            </a:r>
            <a:r>
              <a:rPr lang="en-US" sz="1800" dirty="0">
                <a:solidFill>
                  <a:srgbClr val="FF0066"/>
                </a:solidFill>
              </a:rPr>
              <a:t> </a:t>
            </a:r>
            <a:r>
              <a:rPr lang="en-US" sz="1800" dirty="0" err="1">
                <a:solidFill>
                  <a:srgbClr val="FF0066"/>
                </a:solidFill>
              </a:rPr>
              <a:t>মডেল</a:t>
            </a:r>
            <a:r>
              <a:rPr lang="en-US" sz="1800" dirty="0">
                <a:solidFill>
                  <a:srgbClr val="FF0066"/>
                </a:solidFill>
              </a:rPr>
              <a:t> </a:t>
            </a:r>
            <a:r>
              <a:rPr lang="en-US" sz="1800" dirty="0" err="1">
                <a:solidFill>
                  <a:srgbClr val="FF0066"/>
                </a:solidFill>
              </a:rPr>
              <a:t>মাধ্যমিক</a:t>
            </a:r>
            <a:r>
              <a:rPr lang="en-US" sz="1800" dirty="0">
                <a:solidFill>
                  <a:srgbClr val="FF0066"/>
                </a:solidFill>
              </a:rPr>
              <a:t> </a:t>
            </a:r>
            <a:r>
              <a:rPr lang="en-US" sz="1800" dirty="0" err="1">
                <a:solidFill>
                  <a:srgbClr val="FF0066"/>
                </a:solidFill>
              </a:rPr>
              <a:t>বিদ্যালয়</a:t>
            </a:r>
            <a:r>
              <a:rPr lang="en-US" sz="1800" dirty="0">
                <a:solidFill>
                  <a:srgbClr val="FF0066"/>
                </a:solidFill>
              </a:rPr>
              <a:t/>
            </a:r>
            <a:br>
              <a:rPr lang="en-US" sz="1800" dirty="0">
                <a:solidFill>
                  <a:srgbClr val="FF0066"/>
                </a:solidFill>
              </a:rPr>
            </a:br>
            <a:r>
              <a:rPr lang="en-US" dirty="0" err="1">
                <a:solidFill>
                  <a:srgbClr val="FF0066"/>
                </a:solidFill>
              </a:rPr>
              <a:t>লালমোহন,ভোলা</a:t>
            </a:r>
            <a:r>
              <a:rPr lang="en-US" dirty="0">
                <a:solidFill>
                  <a:srgbClr val="FF0066"/>
                </a:solidFill>
              </a:rPr>
              <a:t>।</a:t>
            </a:r>
            <a:br>
              <a:rPr lang="en-US" dirty="0">
                <a:solidFill>
                  <a:srgbClr val="FF0066"/>
                </a:solidFill>
              </a:rPr>
            </a:br>
            <a:r>
              <a:rPr lang="en-US" dirty="0">
                <a:solidFill>
                  <a:srgbClr val="FF0066"/>
                </a:solidFill>
              </a:rPr>
              <a:t>Email:  lmss.edu.bd@gmail.com</a:t>
            </a:r>
            <a:br>
              <a:rPr lang="en-US" dirty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2050" name="Picture 2" descr="C:\Users\Dell\Desktop\14248825_1090738917684727_20018311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362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304800" y="2133600"/>
            <a:ext cx="5181600" cy="2514600"/>
          </a:xfrm>
          <a:prstGeom prst="flowChartMagneticDisk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Top"/>
              <a:lightRig rig="threePt" dir="t"/>
            </a:scene3d>
          </a:bodyPr>
          <a:lstStyle/>
          <a:p>
            <a:endParaRPr lang="bn-BD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1676400" y="3533001"/>
            <a:ext cx="2209800" cy="107721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200400"/>
            <a:ext cx="23622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শ্রেণী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463 C -0.00191 -0.07824 -0.00174 -0.10255 0.00555 -0.13148 C 0.00711 -0.13773 0.00816 -0.14861 0.01111 -0.1537 C 0.01545 -0.16157 0.01961 -0.16968 0.02361 -0.17778 C 0.02448 -0.17963 0.02656 -0.17986 0.02777 -0.18148 C 0.03489 -0.19097 0.04288 -0.19977 0.05 -0.20926 C 0.05121 -0.21088 0.05139 -0.21343 0.05277 -0.21482 C 0.06041 -0.22292 0.06771 -0.22708 0.07639 -0.23148 C 0.08767 -0.23704 0.09809 -0.24699 0.10972 -0.25185 C 0.13281 -0.26157 0.15798 -0.26667 0.18194 -0.26852 C 0.2033 -0.2757 0.22361 -0.27616 0.24583 -0.27778 C 0.30052 -0.27639 0.35607 -0.28588 0.40972 -0.27222 C 0.47031 -0.25671 0.3526 -0.27176 0.43871 -0.26296 C 0.44687 -0.25949 0.45295 -0.25185 0.46111 -0.24815 C 0.4625 -0.2463 0.46371 -0.24421 0.46527 -0.24259 C 0.46788 -0.23982 0.47361 -0.23519 0.47361 -0.23519 C 0.47864 -0.22523 0.48107 -0.21366 0.48611 -0.2037 C 0.48871 -0.18982 0.49323 -0.17685 0.49583 -0.16296 C 0.49531 -0.13241 0.50347 -0.06204 0.48055 -0.03148 " pathEditMode="relative" ptsTypes="ffffff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C -0.00469 -0.01875 0.00399 0.01342 -0.00695 -0.01297 C -0.00816 -0.01575 -0.00712 -0.01968 -0.00834 -0.02223 C -0.01042 -0.02662 -0.01667 -0.03334 -0.01667 -0.03334 C -0.01875 -0.04167 -0.02188 -0.04954 -0.02639 -0.05556 C -0.0309 -0.07338 -0.03403 -0.09121 -0.0375 -0.10926 C -0.03854 -0.12639 -0.04028 -0.1426 -0.04167 -0.15926 C -0.04115 -0.20255 -0.04236 -0.24584 -0.04028 -0.28889 C -0.03941 -0.30625 -0.01702 -0.33681 -0.00556 -0.34075 C 0.00694 -0.35741 0.02361 -0.35834 0.04028 -0.36112 C 0.07274 -0.36621 0.10486 -0.37454 0.1375 -0.37778 C 0.16163 -0.37662 0.18576 -0.37616 0.20972 -0.37408 C 0.21423 -0.37362 0.22673 -0.36644 0.23055 -0.36482 C 0.24479 -0.3588 0.25937 -0.35579 0.27361 -0.35 C 0.31094 -0.33496 0.35225 -0.32153 0.38472 -0.29075 C 0.4026 -0.27362 0.4151 -0.24584 0.42778 -0.22223 C 0.42864 -0.21783 0.42934 -0.21343 0.43055 -0.20926 C 0.43125 -0.20718 0.43298 -0.20579 0.43333 -0.20371 C 0.43628 -0.18866 0.43889 -0.16922 0.44028 -0.15371 C 0.43975 -0.13079 0.43975 -0.10834 0.43889 -0.08519 C 0.43871 -0.0801 0.43628 -0.07848 0.43472 -0.07408 C 0.42639 -0.05209 0.40781 -0.04561 0.39444 -0.02963 C 0.38541 -0.01875 0.37969 -0.00741 0.375 0.0074 C 0.37274 0.01458 0.36944 0.02963 0.36944 0.02963 C 0.36996 0.03263 0.3691 0.03657 0.37083 0.03888 C 0.37291 0.04166 0.37916 0.04259 0.37916 0.04259 C 0.38732 0.04213 0.40955 0.04606 0.41944 0.03518 C 0.42413 0.03009 0.42795 0.02453 0.43194 0.01851 C 0.43455 0.01458 0.44028 0.0074 0.44028 0.0074 C 0.43871 -0.00672 0.43889 -0.00996 0.43889 -0.00186 " pathEditMode="relative" ptsTypes="fffffffffffffffffffffffffffffA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842" y="0"/>
            <a:ext cx="805380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 পাঠ শেষে আমরা-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1371600"/>
            <a:ext cx="10668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09600" y="2667000"/>
            <a:ext cx="1066800" cy="68580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9600" y="3962400"/>
            <a:ext cx="1066800" cy="6858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9600" y="5181600"/>
            <a:ext cx="1066800" cy="6858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1219200"/>
            <a:ext cx="69342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পরমাণুর গঠন সম্পর্কে  বিজ্ঞানি  রাদারফোর্ড  ও বোর পরমাণু মডেলের বর্ননা করতে পারব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2438400"/>
            <a:ext cx="7010400" cy="10668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পরমাণুর  মৌলিক ও স্থায়ী কণিকাগুলোর  (ইলেকট্রন , প্রোটন  ও নিউট্রন ) বৈশিষ্ট্য বর্ননা করতে পারব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3733800"/>
            <a:ext cx="6934200" cy="1066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পারমাণবিক সংখ্যা , পারমাণবিক  ভর , আপেক্ষিক পারমাণবিক  ভর কি তা বলতে পারব।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4823346"/>
            <a:ext cx="70104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পরমাণুর  শক্তিস্তর  সম্পর্কে , সর্বোপরি  পরমানু  ধারণার  বিকাশ বর্ণনা করতে পারব।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1752600"/>
            <a:ext cx="82296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perspectiveRelaxedModerately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চলো একটি ভিডিও দেখি </a:t>
            </a:r>
            <a:endParaRPr kumimoji="0" lang="en-US" sz="80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1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70106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4038600"/>
            <a:ext cx="5320687" cy="193899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0"/>
            <a:ext cx="5410200" cy="1143000"/>
          </a:xfrm>
          <a:solidFill>
            <a:srgbClr val="CCFF3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4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4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Content Placeholder 5" descr="X-ray-300x300[1]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" contrast="25000"/>
          </a:blip>
          <a:stretch>
            <a:fillRect/>
          </a:stretch>
        </p:blipFill>
        <p:spPr>
          <a:xfrm>
            <a:off x="1219200" y="1143000"/>
            <a:ext cx="5029200" cy="4343400"/>
          </a:xfrm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xit" presetSubtype="0" fill="hold" grpId="2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1314</TotalTime>
  <Words>298</Words>
  <Application>Microsoft Office PowerPoint</Application>
  <PresentationFormat>On-screen Show (4:3)</PresentationFormat>
  <Paragraphs>88</Paragraphs>
  <Slides>28</Slides>
  <Notes>3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Angles</vt:lpstr>
      <vt:lpstr>Package</vt:lpstr>
      <vt:lpstr>PowerPoint Presentation</vt:lpstr>
      <vt:lpstr>PowerPoint Presentation</vt:lpstr>
      <vt:lpstr>শিক্ষক পরিচিতি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পরমাণুর গঠন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বাড়ির কাজ 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RaHasan</dc:creator>
  <cp:lastModifiedBy>Dell</cp:lastModifiedBy>
  <cp:revision>198</cp:revision>
  <dcterms:created xsi:type="dcterms:W3CDTF">2013-03-17T09:03:26Z</dcterms:created>
  <dcterms:modified xsi:type="dcterms:W3CDTF">2016-09-27T09:11:44Z</dcterms:modified>
</cp:coreProperties>
</file>